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5" r:id="rId2"/>
    <p:sldId id="360" r:id="rId3"/>
    <p:sldId id="320" r:id="rId4"/>
    <p:sldId id="329" r:id="rId5"/>
    <p:sldId id="333" r:id="rId6"/>
    <p:sldId id="330" r:id="rId7"/>
    <p:sldId id="327" r:id="rId8"/>
    <p:sldId id="325" r:id="rId9"/>
    <p:sldId id="272" r:id="rId10"/>
    <p:sldId id="259" r:id="rId11"/>
    <p:sldId id="273" r:id="rId12"/>
    <p:sldId id="278" r:id="rId13"/>
    <p:sldId id="349" r:id="rId14"/>
    <p:sldId id="279" r:id="rId15"/>
    <p:sldId id="268" r:id="rId16"/>
    <p:sldId id="357" r:id="rId17"/>
    <p:sldId id="356" r:id="rId18"/>
    <p:sldId id="275" r:id="rId19"/>
    <p:sldId id="350" r:id="rId20"/>
    <p:sldId id="358" r:id="rId21"/>
    <p:sldId id="334" r:id="rId22"/>
    <p:sldId id="351" r:id="rId23"/>
    <p:sldId id="352" r:id="rId24"/>
    <p:sldId id="353" r:id="rId25"/>
    <p:sldId id="354" r:id="rId26"/>
    <p:sldId id="355" r:id="rId27"/>
  </p:sldIdLst>
  <p:sldSz cx="9144000" cy="6858000" type="screen4x3"/>
  <p:notesSz cx="9144000" cy="6858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accent2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accent2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accent2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accent2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1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4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Lecture 14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A37504-F592-AD4D-9D39-DAA493E09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Lecture 14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08EC40-BED8-1E49-8AEB-CC364F15E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87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C58E8-9D7D-214C-B382-DA5965176D80}" type="slidenum">
              <a:rPr lang="en-US"/>
              <a:pPr/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406AF-8B0E-9141-A1FE-A9419D295AFD}" type="slidenum">
              <a:rPr lang="en-US"/>
              <a:pPr/>
              <a:t>11</a:t>
            </a:fld>
            <a:endParaRPr lang="en-US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765A5-E3A1-FF4A-B2CD-2457CF2E0CFA}" type="slidenum">
              <a:rPr lang="en-US"/>
              <a:pPr/>
              <a:t>12</a:t>
            </a:fld>
            <a:endParaRPr lang="en-US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8D316-1728-084C-84A4-CD636D7BD33B}" type="slidenum">
              <a:rPr lang="en-US"/>
              <a:pPr/>
              <a:t>14</a:t>
            </a:fld>
            <a:endParaRPr lang="en-US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9B10D-5939-0C40-83D5-7F93C7B98D5F}" type="slidenum">
              <a:rPr lang="en-US"/>
              <a:pPr/>
              <a:t>15</a:t>
            </a:fld>
            <a:endParaRPr lang="en-US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235A4-6464-3143-86CC-DC9993F9B0A1}" type="slidenum">
              <a:rPr lang="en-US"/>
              <a:pPr/>
              <a:t>18</a:t>
            </a:fld>
            <a:endParaRPr lang="en-US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144C4-9D10-B348-9137-53C253FD5DDE}" type="slidenum">
              <a:rPr lang="en-US"/>
              <a:pPr/>
              <a:t>21</a:t>
            </a:fld>
            <a:endParaRPr lang="en-US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BB7AD-B06A-1348-BCE5-E4764B75AC4A}" type="slidenum">
              <a:rPr lang="en-US"/>
              <a:pPr/>
              <a:t>3</a:t>
            </a:fld>
            <a:endParaRPr lang="en-US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EC6D7-55CE-6943-93C6-36CCE254551C}" type="slidenum">
              <a:rPr lang="en-US"/>
              <a:pPr/>
              <a:t>4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7B521-C951-C645-A390-E73B1F1575F7}" type="slidenum">
              <a:rPr lang="en-US"/>
              <a:pPr/>
              <a:t>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AD7F4-5ABC-9249-A7DA-F2C2FDEBAAE4}" type="slidenum">
              <a:rPr lang="en-US"/>
              <a:pPr/>
              <a:t>6</a:t>
            </a:fld>
            <a:endParaRPr 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A514C-C482-DC49-B372-5217F6D91CAE}" type="slidenum">
              <a:rPr lang="en-US"/>
              <a:pPr/>
              <a:t>7</a:t>
            </a:fld>
            <a:endParaRPr lang="en-US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7F005-8EFA-3F46-9EBF-2EFDA2B1986C}" type="slidenum">
              <a:rPr lang="en-US"/>
              <a:pPr/>
              <a:t>8</a:t>
            </a:fld>
            <a:endParaRPr lang="en-US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F04DE-2B03-E448-AA1A-D88686F95EE4}" type="slidenum">
              <a:rPr lang="en-US"/>
              <a:pPr/>
              <a:t>9</a:t>
            </a:fld>
            <a:endParaRPr lang="en-US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Lecture 14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96004-F56A-D047-A1E1-341EE064439E}" type="slidenum">
              <a:rPr lang="en-US"/>
              <a:pPr/>
              <a:t>10</a:t>
            </a:fld>
            <a:endParaRPr lang="en-US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2C77-F532-D04B-A157-7A27AB38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F161-7F16-3741-8E30-AA0382C8D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C5740-755D-7D4C-A524-7180A60E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62F4-FF31-754E-8DBC-F9772C2A4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D68B8-B817-FB49-A116-66EC4CC7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6BC-CF63-D84D-ABE4-7F88C0DCC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24D3-594D-8844-99E5-0BA0F5A8D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52DB-EA51-284A-A915-A36519CC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956E-B98B-1348-ACA3-C09AD38F3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A27E-45DC-6C49-82C3-046C43261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FCD8-8DB6-364E-B31A-725335A0E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8C6E5D5-769E-EA4A-8A21-871EB676A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Prokaryotic Gene Regulation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2"/>
                </a:solidFill>
              </a:rPr>
              <a:t>April 22, 2015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Richard D. Howells, PhD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008000"/>
                </a:solidFill>
              </a:rPr>
              <a:t>MSB E-643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err="1" smtClean="0">
                <a:solidFill>
                  <a:schemeClr val="bg1"/>
                </a:solidFill>
              </a:rPr>
              <a:t>howells@njms.rutgers.edu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72C38-9DED-9D46-8380-527F52A1A94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30480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  <a:latin typeface="Arial" charset="0"/>
              </a:rPr>
              <a:t>Lactose </a:t>
            </a: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metabolism</a:t>
            </a:r>
            <a:r>
              <a:rPr lang="en-US" sz="3200" b="1" dirty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3200" b="1" dirty="0">
                <a:solidFill>
                  <a:schemeClr val="bg2"/>
                </a:solidFill>
                <a:latin typeface="Arial" charset="0"/>
              </a:rPr>
            </a:br>
            <a:r>
              <a:rPr lang="en-US" sz="3200" b="1" dirty="0">
                <a:solidFill>
                  <a:schemeClr val="bg2"/>
                </a:solidFill>
                <a:latin typeface="Arial" charset="0"/>
              </a:rPr>
              <a:t>in </a:t>
            </a:r>
            <a:r>
              <a:rPr lang="en-US" sz="3200" b="1" i="1" dirty="0">
                <a:solidFill>
                  <a:schemeClr val="bg2"/>
                </a:solidFill>
                <a:latin typeface="Arial" charset="0"/>
              </a:rPr>
              <a:t>E. coli</a:t>
            </a:r>
          </a:p>
        </p:txBody>
      </p:sp>
      <p:pic>
        <p:nvPicPr>
          <p:cNvPr id="45060" name="Picture 3" descr="figure-28-06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575" y="328613"/>
            <a:ext cx="314642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1905000" cy="457200"/>
          </a:xfrm>
          <a:noFill/>
        </p:spPr>
        <p:txBody>
          <a:bodyPr/>
          <a:lstStyle/>
          <a:p>
            <a:fld id="{A6A70FFD-DA77-7F47-B185-3683B09BBD75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93687"/>
            <a:ext cx="7377113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-76200"/>
            <a:ext cx="4546600" cy="914400"/>
          </a:xfrm>
        </p:spPr>
        <p:txBody>
          <a:bodyPr/>
          <a:lstStyle/>
          <a:p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Transcriptional Regulation </a:t>
            </a:r>
            <a:br>
              <a:rPr lang="en-US" sz="2400" b="1" dirty="0">
                <a:solidFill>
                  <a:schemeClr val="bg2"/>
                </a:solidFill>
                <a:latin typeface="Arial" charset="0"/>
              </a:rPr>
            </a:b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of the Lac Operon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18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bg2"/>
                </a:solidFill>
              </a:rPr>
              <a:t>The </a:t>
            </a:r>
            <a:r>
              <a:rPr lang="en-US" sz="3200" b="1" i="1">
                <a:solidFill>
                  <a:schemeClr val="bg2"/>
                </a:solidFill>
              </a:rPr>
              <a:t>Lac </a:t>
            </a:r>
            <a:r>
              <a:rPr lang="en-US" sz="3200" b="1">
                <a:solidFill>
                  <a:schemeClr val="bg2"/>
                </a:solidFill>
              </a:rPr>
              <a:t>Operon Promoter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2438400"/>
            <a:ext cx="77978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0"/>
                </a:solidFill>
              </a:rPr>
              <a:t>The </a:t>
            </a:r>
            <a:r>
              <a:rPr lang="en-US" i="1" smtClean="0">
                <a:solidFill>
                  <a:srgbClr val="000090"/>
                </a:solidFill>
              </a:rPr>
              <a:t>lac </a:t>
            </a:r>
            <a:r>
              <a:rPr lang="en-US" smtClean="0">
                <a:solidFill>
                  <a:srgbClr val="000090"/>
                </a:solidFill>
              </a:rPr>
              <a:t>promoter </a:t>
            </a:r>
            <a:r>
              <a:rPr lang="en-US" i="1" smtClean="0">
                <a:solidFill>
                  <a:srgbClr val="000090"/>
                </a:solidFill>
              </a:rPr>
              <a:t>vs</a:t>
            </a:r>
            <a:r>
              <a:rPr lang="en-US" smtClean="0">
                <a:solidFill>
                  <a:srgbClr val="000090"/>
                </a:solidFill>
              </a:rPr>
              <a:t>. the promoter consensus sequence</a:t>
            </a: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09400-D4CC-0348-92D7-D4ECA75B6BFE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1204" name="Picture 2" descr="figure-28-17b.jpg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2524125"/>
            <a:ext cx="85359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27E7BA-233F-5946-8F51-42502DB5D08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 b="1">
                <a:solidFill>
                  <a:schemeClr val="bg2"/>
                </a:solidFill>
              </a:rPr>
              <a:t>Structure of cAMP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400" y="1066800"/>
            <a:ext cx="41402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  <a:noFill/>
        </p:spPr>
        <p:txBody>
          <a:bodyPr/>
          <a:lstStyle/>
          <a:p>
            <a:fld id="{2008D526-4DEB-3E45-98D0-48C67D23FE2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57150"/>
            <a:ext cx="8305800" cy="704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Control of the </a:t>
            </a: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lac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operon by</a:t>
            </a: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glucose and </a:t>
            </a:r>
            <a:r>
              <a:rPr lang="en-US" sz="2400" b="1" dirty="0" err="1" smtClean="0">
                <a:solidFill>
                  <a:schemeClr val="bg2"/>
                </a:solidFill>
                <a:latin typeface="Arial" charset="0"/>
              </a:rPr>
              <a:t>cAMP</a:t>
            </a:r>
            <a:endParaRPr lang="en-US" sz="2400" b="1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8" name="Picture 40" descr="006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8" y="533399"/>
            <a:ext cx="8346362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cAMP</a:t>
            </a:r>
            <a:r>
              <a:rPr lang="en-US" sz="2400" dirty="0" smtClean="0">
                <a:solidFill>
                  <a:schemeClr val="bg1"/>
                </a:solidFill>
              </a:rPr>
              <a:t>-CAP (CRP) </a:t>
            </a:r>
            <a:r>
              <a:rPr lang="en-US" sz="2400" dirty="0" err="1" smtClean="0">
                <a:solidFill>
                  <a:schemeClr val="bg1"/>
                </a:solidFill>
              </a:rPr>
              <a:t>homodimer</a:t>
            </a:r>
            <a:r>
              <a:rPr lang="en-US" sz="2400" dirty="0" smtClean="0">
                <a:solidFill>
                  <a:schemeClr val="bg1"/>
                </a:solidFill>
              </a:rPr>
              <a:t> (yellow domain interacts with RNA </a:t>
            </a:r>
            <a:r>
              <a:rPr lang="en-US" sz="2400" dirty="0" err="1" smtClean="0">
                <a:solidFill>
                  <a:schemeClr val="bg1"/>
                </a:solidFill>
              </a:rPr>
              <a:t>pol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352DB-EA51-284A-A915-A36519CC61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2" descr="figure-28-16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38" y="685800"/>
            <a:ext cx="714533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tTThe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352DB-EA51-284A-A915-A36519CC61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2" descr="figure 31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5100"/>
            <a:ext cx="44370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24680" y="609600"/>
            <a:ext cx="41490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cAMP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-CAP complex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activates transcription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of the </a:t>
            </a:r>
            <a:r>
              <a:rPr lang="en-US" sz="2800" i="1" dirty="0" err="1" smtClean="0">
                <a:solidFill>
                  <a:schemeClr val="bg1"/>
                </a:solidFill>
                <a:latin typeface="Arial"/>
                <a:cs typeface="Arial"/>
              </a:rPr>
              <a:t>lac</a:t>
            </a:r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operon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noFill/>
        </p:spPr>
        <p:txBody>
          <a:bodyPr/>
          <a:lstStyle/>
          <a:p>
            <a:fld id="{27908FBC-2BEA-4649-9A3E-A1AEE8A62942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2667000" cy="685800"/>
          </a:xfrm>
        </p:spPr>
        <p:txBody>
          <a:bodyPr/>
          <a:lstStyle/>
          <a:p>
            <a:r>
              <a:rPr lang="en-US" sz="2800" b="1" i="1" dirty="0">
                <a:solidFill>
                  <a:srgbClr val="000090"/>
                </a:solidFill>
                <a:latin typeface="Arial" charset="0"/>
              </a:rPr>
              <a:t>Lac </a:t>
            </a:r>
            <a:r>
              <a:rPr lang="en-US" sz="2800" b="1" dirty="0" err="1">
                <a:solidFill>
                  <a:srgbClr val="000090"/>
                </a:solidFill>
                <a:latin typeface="Arial" charset="0"/>
              </a:rPr>
              <a:t>Operon</a:t>
            </a:r>
            <a:r>
              <a:rPr lang="en-US" sz="2800" b="1" dirty="0">
                <a:solidFill>
                  <a:srgbClr val="000090"/>
                </a:solidFill>
                <a:latin typeface="Arial" charset="0"/>
              </a:rPr>
              <a:t> Regulation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2237" y="76200"/>
            <a:ext cx="579596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763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Regulation of the </a:t>
            </a:r>
            <a:r>
              <a:rPr lang="en-US" sz="3200" i="1" dirty="0" err="1" smtClean="0">
                <a:solidFill>
                  <a:srgbClr val="000090"/>
                </a:solidFill>
                <a:latin typeface="Arial"/>
                <a:cs typeface="Arial"/>
              </a:rPr>
              <a:t>trp</a:t>
            </a:r>
            <a:r>
              <a:rPr lang="en-US" sz="32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operon in </a:t>
            </a:r>
            <a:r>
              <a:rPr lang="en-US" sz="3200" i="1" dirty="0" smtClean="0">
                <a:solidFill>
                  <a:srgbClr val="000090"/>
                </a:solidFill>
                <a:latin typeface="Arial"/>
                <a:cs typeface="Arial"/>
              </a:rPr>
              <a:t>E. coli</a:t>
            </a:r>
            <a:endParaRPr lang="en-US" sz="3200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837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noFill/>
        </p:spPr>
        <p:txBody>
          <a:bodyPr/>
          <a:lstStyle/>
          <a:p>
            <a:fld id="{0143BCCA-1AC2-7C49-B336-6210FDF30074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8372" name="Picture 2" descr="figure-28-19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9232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Objectives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During this presentation, you may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 catch up on needed sleep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 recall the process of transcription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 appreciate how the </a:t>
            </a:r>
            <a:r>
              <a:rPr lang="en-US" i="1" dirty="0" smtClean="0">
                <a:solidFill>
                  <a:schemeClr val="bg2"/>
                </a:solidFill>
              </a:rPr>
              <a:t>lac</a:t>
            </a:r>
            <a:r>
              <a:rPr lang="en-US" dirty="0" smtClean="0">
                <a:solidFill>
                  <a:schemeClr val="bg2"/>
                </a:solidFill>
              </a:rPr>
              <a:t> and </a:t>
            </a:r>
            <a:r>
              <a:rPr lang="en-US" i="1" dirty="0" err="1" smtClean="0">
                <a:solidFill>
                  <a:schemeClr val="bg2"/>
                </a:solidFill>
              </a:rPr>
              <a:t>trp</a:t>
            </a:r>
            <a:r>
              <a:rPr lang="en-US" dirty="0" smtClean="0">
                <a:solidFill>
                  <a:schemeClr val="bg2"/>
                </a:solidFill>
              </a:rPr>
              <a:t> operons are regulated in bacteria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352DB-EA51-284A-A915-A36519CC61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70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/>
                <a:cs typeface="Arial"/>
              </a:rPr>
              <a:t>Trp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repressor </a:t>
            </a:r>
            <a:r>
              <a:rPr lang="en-US" sz="3200" dirty="0" err="1" smtClean="0">
                <a:solidFill>
                  <a:schemeClr val="bg1"/>
                </a:solidFill>
                <a:latin typeface="Arial"/>
                <a:cs typeface="Arial"/>
              </a:rPr>
              <a:t>homodimer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bound to </a:t>
            </a:r>
            <a:r>
              <a:rPr lang="en-US" sz="3200" dirty="0" err="1" smtClean="0">
                <a:solidFill>
                  <a:schemeClr val="bg1"/>
                </a:solidFill>
                <a:latin typeface="Arial"/>
                <a:cs typeface="Arial"/>
              </a:rPr>
              <a:t>Trp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and the </a:t>
            </a:r>
            <a:r>
              <a:rPr lang="en-US" sz="3200" i="1" dirty="0" err="1" smtClean="0">
                <a:solidFill>
                  <a:schemeClr val="bg1"/>
                </a:solidFill>
                <a:latin typeface="Arial"/>
                <a:cs typeface="Arial"/>
              </a:rPr>
              <a:t>trp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operator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352DB-EA51-284A-A915-A36519CC61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2" descr="figure-28-20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52772"/>
            <a:ext cx="6770687" cy="522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365D1D-43C7-1744-9CB6-B82C14164D2A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0"/>
            <a:ext cx="2657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781435" y="884238"/>
            <a:ext cx="33333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Rho-independent</a:t>
            </a:r>
          </a:p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termination of</a:t>
            </a:r>
          </a:p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transcription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Transcriptional attenuation in the </a:t>
            </a:r>
            <a:r>
              <a:rPr lang="en-US" sz="3200" i="1" dirty="0" err="1" smtClean="0">
                <a:solidFill>
                  <a:srgbClr val="000090"/>
                </a:solidFill>
                <a:latin typeface="Arial"/>
                <a:cs typeface="Arial"/>
              </a:rPr>
              <a:t>trp</a:t>
            </a:r>
            <a:r>
              <a:rPr lang="en-US" sz="32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operon 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A0D347-3A39-8B47-833A-B88D4A0EEF61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59396" name="Picture 2" descr="figure-28-21a.jpg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2587625"/>
            <a:ext cx="85359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Transcriptional attenuation in the </a:t>
            </a:r>
            <a:r>
              <a:rPr lang="en-US" sz="3200" i="1" dirty="0" err="1" smtClean="0">
                <a:solidFill>
                  <a:srgbClr val="000090"/>
                </a:solidFill>
                <a:latin typeface="Arial"/>
                <a:cs typeface="Arial"/>
              </a:rPr>
              <a:t>trp</a:t>
            </a:r>
            <a:r>
              <a:rPr lang="en-US" sz="32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operon 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BB16B-D449-E742-A058-DEADA9376781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60420" name="Picture 2" descr="figure-28-21b-1.jpg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905000"/>
            <a:ext cx="85359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Transcriptional attenuation in the </a:t>
            </a:r>
            <a:r>
              <a:rPr lang="en-US" sz="3200" i="1" dirty="0" err="1" smtClean="0">
                <a:solidFill>
                  <a:srgbClr val="000090"/>
                </a:solidFill>
                <a:latin typeface="Arial"/>
                <a:cs typeface="Arial"/>
              </a:rPr>
              <a:t>trp</a:t>
            </a:r>
            <a:r>
              <a:rPr lang="en-US" sz="32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operon 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noFill/>
        </p:spPr>
        <p:txBody>
          <a:bodyPr/>
          <a:lstStyle/>
          <a:p>
            <a:fld id="{F186E1D3-3040-F040-BFFA-1599CC8E28C8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61444" name="Picture 2" descr="figure-28-21b-2.jpg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352550"/>
            <a:ext cx="85359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Attenuation in the </a:t>
            </a:r>
            <a:r>
              <a:rPr lang="en-US" sz="3200" i="1" dirty="0" err="1" smtClean="0">
                <a:solidFill>
                  <a:srgbClr val="000090"/>
                </a:solidFill>
                <a:latin typeface="Arial"/>
                <a:cs typeface="Arial"/>
              </a:rPr>
              <a:t>trp</a:t>
            </a:r>
            <a:r>
              <a:rPr lang="en-US" sz="32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operon 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F6743B-62C4-C04F-B58F-8EEE1D93B7D0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62468" name="Picture 2" descr="figure-28-21c.jpg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163" y="762000"/>
            <a:ext cx="52736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48200" y="6324600"/>
            <a:ext cx="367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Arial"/>
                <a:cs typeface="Arial"/>
              </a:rPr>
              <a:t>(does not cause attenuation)</a:t>
            </a:r>
            <a:endParaRPr lang="en-US" sz="20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Leader sequences of other AA </a:t>
            </a:r>
            <a:r>
              <a:rPr lang="en-US" sz="3200" dirty="0" err="1" smtClean="0">
                <a:solidFill>
                  <a:schemeClr val="bg1"/>
                </a:solidFill>
                <a:latin typeface="Arial"/>
                <a:cs typeface="Arial"/>
              </a:rPr>
              <a:t>operons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in </a:t>
            </a:r>
            <a:r>
              <a:rPr lang="en-US" sz="3200" i="1" dirty="0" smtClean="0">
                <a:solidFill>
                  <a:schemeClr val="bg1"/>
                </a:solidFill>
                <a:latin typeface="Arial"/>
                <a:cs typeface="Arial"/>
              </a:rPr>
              <a:t>E. coli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subject to attenuation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352DB-EA51-284A-A915-A36519CC613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2" descr="figure 31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32025"/>
            <a:ext cx="85312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B0BAAB1-0BDF-7143-A664-F59E02712A96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" y="0"/>
            <a:ext cx="9067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General structure of the tandem arrays of </a:t>
            </a:r>
            <a:br>
              <a:rPr lang="en-US" sz="2400" dirty="0" smtClean="0">
                <a:solidFill>
                  <a:schemeClr val="bg2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pre-</a:t>
            </a:r>
            <a:r>
              <a:rPr lang="en-US" sz="2400" dirty="0" err="1" smtClean="0">
                <a:solidFill>
                  <a:schemeClr val="bg2"/>
                </a:solidFill>
                <a:latin typeface="Arial" charset="0"/>
              </a:rPr>
              <a:t>rRNA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 transcription units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5164138" cy="6097587"/>
          </a:xfrm>
          <a:prstGeom prst="rect">
            <a:avLst/>
          </a:prstGeom>
          <a:noFill/>
        </p:spPr>
      </p:pic>
      <p:pic>
        <p:nvPicPr>
          <p:cNvPr id="5" name="Picture 4" descr="04_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799515" cy="30449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1AD8AC-06D4-AC41-A86A-B5D9837B339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7E3C5A4B-8352-444E-8C77-CBA425AF449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000" smtClean="0">
                <a:solidFill>
                  <a:schemeClr val="bg2"/>
                </a:solidFill>
                <a:latin typeface="Arial"/>
                <a:cs typeface="Arial"/>
              </a:rPr>
              <a:t>RNA is synthesized 5’ to 3’ based on the DNA sequence </a:t>
            </a:r>
            <a:br>
              <a:rPr lang="en-US" sz="2000" smtClean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2000" smtClean="0">
                <a:solidFill>
                  <a:schemeClr val="bg2"/>
                </a:solidFill>
                <a:latin typeface="Arial"/>
                <a:cs typeface="Arial"/>
              </a:rPr>
              <a:t>of the template DNA strand</a:t>
            </a:r>
            <a:endParaRPr lang="en-US" sz="20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2" descr="fg04_1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6800"/>
            <a:ext cx="2889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g04_10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165225"/>
            <a:ext cx="694213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C7E8AE-F1CC-B94E-9460-BFD2071C22D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774700"/>
            <a:ext cx="57658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981200" y="46038"/>
            <a:ext cx="525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The bacterial RNA polymerase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50D0EA-227A-D042-AB14-A61A520D278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4819" name="Picture 2" descr="figure 4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225" y="0"/>
            <a:ext cx="3965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04800" y="884238"/>
            <a:ext cx="3040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Bacterial 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RNA Polymerase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CAEEE5-3207-8842-99AB-291B4FB86EE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0"/>
            <a:ext cx="273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826869" y="884238"/>
            <a:ext cx="319290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Inactivation of </a:t>
            </a:r>
            <a:r>
              <a:rPr lang="en-US" dirty="0" smtClean="0">
                <a:solidFill>
                  <a:schemeClr val="bg2"/>
                </a:solidFill>
              </a:rPr>
              <a:t>the</a:t>
            </a:r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prokaryotic RNA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polymerase by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r</a:t>
            </a:r>
            <a:r>
              <a:rPr lang="en-US" dirty="0" smtClean="0">
                <a:solidFill>
                  <a:schemeClr val="bg2"/>
                </a:solidFill>
              </a:rPr>
              <a:t>ifampin </a:t>
            </a:r>
            <a:r>
              <a:rPr lang="en-US" dirty="0">
                <a:solidFill>
                  <a:schemeClr val="bg2"/>
                </a:solidFill>
              </a:rPr>
              <a:t>- a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drug used for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treatment of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tuberculosis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19CC145A-97F4-5E40-B93E-FB793EAD61A1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240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23616" y="365125"/>
            <a:ext cx="58657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Prokaryotic promoter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region: landmark for 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ite of transcription initiation</a:t>
            </a:r>
            <a:endParaRPr lang="en-US" sz="240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3AE58A1E-B235-664C-97BA-4A005E4A25C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The Lactose (</a:t>
            </a:r>
            <a:r>
              <a:rPr lang="en-US" sz="2400" b="1" i="1" dirty="0" smtClean="0">
                <a:solidFill>
                  <a:schemeClr val="bg2"/>
                </a:solidFill>
                <a:latin typeface="Arial"/>
                <a:cs typeface="Arial"/>
              </a:rPr>
              <a:t>Lac)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Operon of </a:t>
            </a:r>
            <a:r>
              <a:rPr lang="en-US" sz="2400" b="1" i="1" dirty="0" smtClean="0">
                <a:solidFill>
                  <a:schemeClr val="bg2"/>
                </a:solidFill>
                <a:latin typeface="Arial"/>
                <a:cs typeface="Arial"/>
              </a:rPr>
              <a:t>Escherichia coli</a:t>
            </a:r>
            <a:endParaRPr lang="en-US" sz="24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8" y="1371600"/>
            <a:ext cx="79803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un-28-01-p1085.jpg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6713" y="2971800"/>
            <a:ext cx="3824287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3505200"/>
            <a:ext cx="3505200" cy="457200"/>
          </a:xfrm>
          <a:noFill/>
        </p:spPr>
        <p:txBody>
          <a:bodyPr/>
          <a:lstStyle/>
          <a:p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Lac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I </a:t>
            </a:r>
            <a:r>
              <a:rPr lang="en-US" sz="1800" dirty="0">
                <a:solidFill>
                  <a:schemeClr val="bg2"/>
                </a:solidFill>
                <a:latin typeface="Arial"/>
                <a:cs typeface="Arial"/>
              </a:rPr>
              <a:t>encodes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lac </a:t>
            </a: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repressor</a:t>
            </a:r>
          </a:p>
          <a:p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Lac Z</a:t>
            </a: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 encodes </a:t>
            </a:r>
            <a:r>
              <a:rPr lang="en-US" sz="18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b</a:t>
            </a: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-</a:t>
            </a:r>
            <a:r>
              <a:rPr lang="en-US" sz="1800" dirty="0" err="1" smtClean="0">
                <a:solidFill>
                  <a:schemeClr val="bg2"/>
                </a:solidFill>
                <a:latin typeface="Arial"/>
                <a:cs typeface="Arial"/>
              </a:rPr>
              <a:t>galactosidase</a:t>
            </a:r>
            <a:endParaRPr lang="en-US" sz="18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endParaRPr lang="en-US" sz="1800" dirty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Lac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Y</a:t>
            </a: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Arial"/>
                <a:cs typeface="Arial"/>
              </a:rPr>
              <a:t>encodes </a:t>
            </a: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lac </a:t>
            </a:r>
            <a:r>
              <a:rPr lang="en-US" sz="1800" dirty="0" err="1" smtClean="0">
                <a:solidFill>
                  <a:schemeClr val="bg2"/>
                </a:solidFill>
                <a:latin typeface="Arial"/>
                <a:cs typeface="Arial"/>
              </a:rPr>
              <a:t>permease</a:t>
            </a:r>
            <a:endParaRPr lang="en-US" sz="18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endParaRPr lang="en-US" sz="1800" dirty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Lac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A</a:t>
            </a: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Arial"/>
                <a:cs typeface="Arial"/>
              </a:rPr>
              <a:t>encodes </a:t>
            </a:r>
            <a:r>
              <a:rPr lang="en-US" sz="1800" dirty="0">
                <a:solidFill>
                  <a:schemeClr val="bg2"/>
                </a:solidFill>
                <a:latin typeface="Symbol" charset="2"/>
                <a:cs typeface="Symbol" charset="2"/>
              </a:rPr>
              <a:t>b</a:t>
            </a:r>
            <a:r>
              <a:rPr lang="en-US" sz="1800" dirty="0">
                <a:solidFill>
                  <a:schemeClr val="bg2"/>
                </a:solidFill>
                <a:latin typeface="Arial"/>
                <a:cs typeface="Arial"/>
              </a:rPr>
              <a:t>-</a:t>
            </a:r>
            <a:r>
              <a:rPr lang="en-US" sz="1800" dirty="0" err="1" smtClean="0">
                <a:solidFill>
                  <a:schemeClr val="bg2"/>
                </a:solidFill>
                <a:latin typeface="Arial"/>
                <a:cs typeface="Arial"/>
              </a:rPr>
              <a:t>galactoside</a:t>
            </a: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latin typeface="Arial"/>
                <a:cs typeface="Arial"/>
              </a:rPr>
              <a:t>transacetylase</a:t>
            </a:r>
            <a:endParaRPr lang="en-US" sz="1800" dirty="0">
              <a:solidFill>
                <a:schemeClr val="bg2"/>
              </a:solidFill>
              <a:latin typeface="Arial"/>
              <a:cs typeface="Arial"/>
            </a:endParaRPr>
          </a:p>
          <a:p>
            <a:endParaRPr lang="en-US" sz="18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6428601"/>
            <a:ext cx="129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Verdana"/>
                <a:cs typeface="Verdana"/>
              </a:rPr>
              <a:t>1920-2013</a:t>
            </a:r>
            <a:endParaRPr lang="en-US" sz="1400" b="1" dirty="0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C7DC67299FF421290EE9EBCC46B3817"/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2468</TotalTime>
  <Words>312</Words>
  <Application>Microsoft Office PowerPoint</Application>
  <PresentationFormat>On-screen Show (4:3)</PresentationFormat>
  <Paragraphs>109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Lactose metabolism in E. coli</vt:lpstr>
      <vt:lpstr>Transcriptional Regulation  of the Lac Operon </vt:lpstr>
      <vt:lpstr>The Lac Operon Promoter</vt:lpstr>
      <vt:lpstr>The lac promoter vs. the promoter consensus sequence</vt:lpstr>
      <vt:lpstr>Structure of cAMP</vt:lpstr>
      <vt:lpstr>PowerPoint Presentation</vt:lpstr>
      <vt:lpstr>cAMP-CAP (CRP) homodimer (yellow domain interacts with RNA pol)</vt:lpstr>
      <vt:lpstr>tTThe T</vt:lpstr>
      <vt:lpstr>Lac Operon Regulation</vt:lpstr>
      <vt:lpstr>Regulation of the trp operon in E. coli</vt:lpstr>
      <vt:lpstr>Trp repressor homodimer bound to Trp and the trp operator</vt:lpstr>
      <vt:lpstr>PowerPoint Presentation</vt:lpstr>
      <vt:lpstr>Transcriptional attenuation in the trp operon </vt:lpstr>
      <vt:lpstr>Transcriptional attenuation in the trp operon </vt:lpstr>
      <vt:lpstr>Transcriptional attenuation in the trp operon </vt:lpstr>
      <vt:lpstr>Attenuation in the trp operon </vt:lpstr>
      <vt:lpstr>Leader sequences of other AA operons in E. coli subject to attenuation</vt:lpstr>
    </vt:vector>
  </TitlesOfParts>
  <Company>umdnj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howells</dc:creator>
  <cp:lastModifiedBy>suriender kumar</cp:lastModifiedBy>
  <cp:revision>178</cp:revision>
  <cp:lastPrinted>2010-07-13T21:57:14Z</cp:lastPrinted>
  <dcterms:created xsi:type="dcterms:W3CDTF">2012-05-30T20:31:20Z</dcterms:created>
  <dcterms:modified xsi:type="dcterms:W3CDTF">2015-02-09T19:01:42Z</dcterms:modified>
</cp:coreProperties>
</file>