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FD966-6B65-4084-B39D-05AA847F7E91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0DB45-CEEF-4F0F-8889-CDE93A1A9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7F087-433C-4BC5-BB8C-D3ADB1B593A7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1CB1D-3B36-4316-8868-39200C81A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4CA41-303A-4FF7-B7B9-2FBFF41B1ADC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012B1-5DF7-404A-892A-9D6049E94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A8FC4-565E-48A1-A2E4-997A78A889BC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C1ABC-64F1-4541-91A6-605570D72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F835D-6372-44C9-9B8D-0E55CC9550AC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6EBE-C5CC-4163-9333-FC9FE6734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43479-6F98-4C64-96B0-570F23F40E91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635A3-74F4-419F-9425-A41CE8139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D8CDA-2288-4820-83BC-274F61093475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83964-22AD-4339-AAC0-8545214F64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6AEB6-AD33-4369-AB5B-469A5BC22AC1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5D4F2-CCD5-47E3-AFE3-0D7F4A249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D2679-7420-4E31-827D-C0B5D5687BE2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93849-E5BE-43C1-A7F3-DCE6A2690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C269D-8870-43F5-AF45-AE7346BD992B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3D517-EC3A-4B80-8B5E-9D5275DCB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B6B17-5008-4833-9339-9ED435B6D7D5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A8071-388E-41EB-B88E-8068B1BE7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B1AEF3-686B-462F-A3C6-B58D880560DE}" type="datetimeFigureOut">
              <a:rPr lang="en-US"/>
              <a:pPr>
                <a:defRPr/>
              </a:pPr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9B9948-5757-4D59-8115-DCE0604C9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69"/>
          <p:cNvPicPr>
            <a:picLocks noChangeAspect="1" noChangeArrowheads="1"/>
          </p:cNvPicPr>
          <p:nvPr/>
        </p:nvPicPr>
        <p:blipFill>
          <a:blip r:embed="rId2">
            <a:lum contrast="18000"/>
          </a:blip>
          <a:srcRect t="13307" b="4266"/>
          <a:stretch>
            <a:fillRect/>
          </a:stretch>
        </p:blipFill>
        <p:spPr bwMode="auto">
          <a:xfrm>
            <a:off x="990600" y="685800"/>
            <a:ext cx="7162800" cy="616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2719388" y="228600"/>
            <a:ext cx="38592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Blood Clotting Pathway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1"/>
          <p:cNvSpPr txBox="1">
            <a:spLocks noChangeArrowheads="1"/>
          </p:cNvSpPr>
          <p:nvPr/>
        </p:nvSpPr>
        <p:spPr bwMode="auto">
          <a:xfrm>
            <a:off x="1295400" y="1219200"/>
            <a:ext cx="6372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Prothrombin 			Thrombin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3810000" y="1524000"/>
            <a:ext cx="1600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1295400" y="2143125"/>
            <a:ext cx="17986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Vitamin K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2620963" y="2524125"/>
            <a:ext cx="2660650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Adds </a:t>
            </a:r>
            <a:r>
              <a:rPr lang="el-GR" sz="2800" b="1">
                <a:latin typeface="Times New Roman" pitchFamily="18" charset="0"/>
                <a:cs typeface="Times New Roman" pitchFamily="18" charset="0"/>
              </a:rPr>
              <a:t>γ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COO- to 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glutamate 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of prothrombin</a:t>
            </a:r>
          </a:p>
        </p:txBody>
      </p:sp>
      <p:sp>
        <p:nvSpPr>
          <p:cNvPr id="14341" name="TextBox 6"/>
          <p:cNvSpPr txBox="1">
            <a:spLocks noChangeArrowheads="1"/>
          </p:cNvSpPr>
          <p:nvPr/>
        </p:nvSpPr>
        <p:spPr bwMode="auto">
          <a:xfrm>
            <a:off x="685800" y="4343400"/>
            <a:ext cx="23225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Also VII IX X</a:t>
            </a:r>
          </a:p>
        </p:txBody>
      </p:sp>
      <p:sp>
        <p:nvSpPr>
          <p:cNvPr id="14342" name="TextBox 7"/>
          <p:cNvSpPr txBox="1">
            <a:spLocks noChangeArrowheads="1"/>
          </p:cNvSpPr>
          <p:nvPr/>
        </p:nvSpPr>
        <p:spPr bwMode="auto">
          <a:xfrm>
            <a:off x="3200400" y="4953000"/>
            <a:ext cx="197961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Coumadin 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Inhibits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vit K 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2"/>
          <p:cNvSpPr txBox="1">
            <a:spLocks noChangeArrowheads="1"/>
          </p:cNvSpPr>
          <p:nvPr/>
        </p:nvSpPr>
        <p:spPr bwMode="auto">
          <a:xfrm>
            <a:off x="4267200" y="265113"/>
            <a:ext cx="43592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Thrombin (hydrolysis </a:t>
            </a: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   at arginine-glycine)</a:t>
            </a:r>
          </a:p>
        </p:txBody>
      </p:sp>
      <p:grpSp>
        <p:nvGrpSpPr>
          <p:cNvPr id="15362" name="Group 16"/>
          <p:cNvGrpSpPr>
            <a:grpSpLocks/>
          </p:cNvGrpSpPr>
          <p:nvPr/>
        </p:nvGrpSpPr>
        <p:grpSpPr bwMode="auto">
          <a:xfrm>
            <a:off x="728663" y="990600"/>
            <a:ext cx="4414837" cy="2105025"/>
            <a:chOff x="728246" y="1019863"/>
            <a:chExt cx="4415793" cy="2104337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1444363" y="1640373"/>
              <a:ext cx="2972444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/>
          </p:nvCxnSpPr>
          <p:spPr>
            <a:xfrm>
              <a:off x="1444363" y="2003791"/>
              <a:ext cx="2972444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1444363" y="2387841"/>
              <a:ext cx="2972444" cy="0"/>
            </a:xfrm>
            <a:prstGeom prst="line">
              <a:avLst/>
            </a:prstGeom>
            <a:ln w="285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Arc 6"/>
            <p:cNvSpPr/>
            <p:nvPr/>
          </p:nvSpPr>
          <p:spPr>
            <a:xfrm rot="13640631">
              <a:off x="1066994" y="1132022"/>
              <a:ext cx="1977379" cy="1902237"/>
            </a:xfrm>
            <a:prstGeom prst="arc">
              <a:avLst/>
            </a:prstGeom>
            <a:ln w="285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376" name="TextBox 8"/>
            <p:cNvSpPr txBox="1">
              <a:spLocks noChangeArrowheads="1"/>
            </p:cNvSpPr>
            <p:nvPr/>
          </p:nvSpPr>
          <p:spPr bwMode="auto">
            <a:xfrm>
              <a:off x="4360608" y="1396631"/>
              <a:ext cx="579005" cy="1200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el-GR" sz="2400" b="1">
                  <a:latin typeface="Times New Roman" pitchFamily="18" charset="0"/>
                  <a:cs typeface="Times New Roman" pitchFamily="18" charset="0"/>
                </a:rPr>
                <a:t>α</a:t>
              </a:r>
              <a:endParaRPr lang="en-US" sz="2400" b="1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el-GR" sz="2400" b="1">
                  <a:latin typeface="Times New Roman" pitchFamily="18" charset="0"/>
                  <a:cs typeface="Times New Roman" pitchFamily="18" charset="0"/>
                </a:rPr>
                <a:t>β</a:t>
              </a:r>
              <a:endParaRPr lang="en-US" sz="2400" b="1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el-GR" sz="2400" b="1">
                  <a:latin typeface="Times New Roman" pitchFamily="18" charset="0"/>
                  <a:cs typeface="Times New Roman" pitchFamily="18" charset="0"/>
                </a:rPr>
                <a:t>γ</a:t>
              </a:r>
              <a:endParaRPr lang="en-US" sz="2400" b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Arc 9"/>
            <p:cNvSpPr/>
            <p:nvPr/>
          </p:nvSpPr>
          <p:spPr>
            <a:xfrm rot="2832316">
              <a:off x="3204231" y="1057434"/>
              <a:ext cx="1977379" cy="1902237"/>
            </a:xfrm>
            <a:prstGeom prst="arc">
              <a:avLst/>
            </a:prstGeom>
            <a:ln w="285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378" name="TextBox 10"/>
            <p:cNvSpPr txBox="1">
              <a:spLocks noChangeArrowheads="1"/>
            </p:cNvSpPr>
            <p:nvPr/>
          </p:nvSpPr>
          <p:spPr bwMode="auto">
            <a:xfrm>
              <a:off x="1295400" y="2662535"/>
              <a:ext cx="16369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Fibrinogen</a:t>
              </a:r>
            </a:p>
          </p:txBody>
        </p:sp>
        <p:sp>
          <p:nvSpPr>
            <p:cNvPr id="15379" name="TextBox 11"/>
            <p:cNvSpPr txBox="1">
              <a:spLocks noChangeArrowheads="1"/>
            </p:cNvSpPr>
            <p:nvPr/>
          </p:nvSpPr>
          <p:spPr bwMode="auto">
            <a:xfrm>
              <a:off x="728246" y="1705663"/>
              <a:ext cx="38985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 rot="5400000">
            <a:off x="4419600" y="914400"/>
            <a:ext cx="5334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343400" y="2819400"/>
            <a:ext cx="7620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5" name="TextBox 19"/>
          <p:cNvSpPr txBox="1">
            <a:spLocks noChangeArrowheads="1"/>
          </p:cNvSpPr>
          <p:nvPr/>
        </p:nvSpPr>
        <p:spPr bwMode="auto">
          <a:xfrm>
            <a:off x="5105400" y="2971800"/>
            <a:ext cx="26193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Fibrino peptide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	     2A+2B</a:t>
            </a:r>
          </a:p>
        </p:txBody>
      </p:sp>
      <p:grpSp>
        <p:nvGrpSpPr>
          <p:cNvPr id="15366" name="Group 27"/>
          <p:cNvGrpSpPr>
            <a:grpSpLocks/>
          </p:cNvGrpSpPr>
          <p:nvPr/>
        </p:nvGrpSpPr>
        <p:grpSpPr bwMode="auto">
          <a:xfrm>
            <a:off x="457200" y="4191000"/>
            <a:ext cx="5073650" cy="1438275"/>
            <a:chOff x="457200" y="4419600"/>
            <a:chExt cx="5073761" cy="1437620"/>
          </a:xfrm>
        </p:grpSpPr>
        <p:sp>
          <p:nvSpPr>
            <p:cNvPr id="15369" name="TextBox 20"/>
            <p:cNvSpPr txBox="1">
              <a:spLocks noChangeArrowheads="1"/>
            </p:cNvSpPr>
            <p:nvPr/>
          </p:nvSpPr>
          <p:spPr bwMode="auto">
            <a:xfrm>
              <a:off x="457200" y="4419600"/>
              <a:ext cx="5073761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l-GR" sz="2800" b="1">
                  <a:latin typeface="Times New Roman" pitchFamily="18" charset="0"/>
                  <a:cs typeface="Times New Roman" pitchFamily="18" charset="0"/>
                </a:rPr>
                <a:t>α</a:t>
              </a:r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l-GR" sz="2800" b="1">
                  <a:latin typeface="Times New Roman" pitchFamily="18" charset="0"/>
                  <a:cs typeface="Times New Roman" pitchFamily="18" charset="0"/>
                </a:rPr>
                <a:t>β</a:t>
              </a:r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l-GR" sz="2800" b="1">
                  <a:latin typeface="Times New Roman" pitchFamily="18" charset="0"/>
                  <a:cs typeface="Times New Roman" pitchFamily="18" charset="0"/>
                </a:rPr>
                <a:t>γ</a:t>
              </a:r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 monomers    (aggregate)</a:t>
              </a:r>
            </a:p>
          </p:txBody>
        </p:sp>
        <p:sp>
          <p:nvSpPr>
            <p:cNvPr id="15370" name="TextBox 21"/>
            <p:cNvSpPr txBox="1">
              <a:spLocks noChangeArrowheads="1"/>
            </p:cNvSpPr>
            <p:nvPr/>
          </p:nvSpPr>
          <p:spPr bwMode="auto">
            <a:xfrm>
              <a:off x="4237704" y="5334000"/>
              <a:ext cx="116249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Fibrin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5400000">
              <a:off x="4533323" y="5188393"/>
              <a:ext cx="533157" cy="15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367" name="TextBox 28"/>
          <p:cNvSpPr txBox="1">
            <a:spLocks noChangeArrowheads="1"/>
          </p:cNvSpPr>
          <p:nvPr/>
        </p:nvSpPr>
        <p:spPr bwMode="auto">
          <a:xfrm>
            <a:off x="533400" y="5943600"/>
            <a:ext cx="5529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Thrombin – homologous to trypsin</a:t>
            </a:r>
          </a:p>
        </p:txBody>
      </p:sp>
      <p:sp>
        <p:nvSpPr>
          <p:cNvPr id="15368" name="Rectangle 29"/>
          <p:cNvSpPr>
            <a:spLocks noChangeArrowheads="1"/>
          </p:cNvSpPr>
          <p:nvPr/>
        </p:nvSpPr>
        <p:spPr bwMode="auto">
          <a:xfrm>
            <a:off x="304800" y="304800"/>
            <a:ext cx="454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1"/>
          <p:cNvSpPr txBox="1">
            <a:spLocks noChangeArrowheads="1"/>
          </p:cNvSpPr>
          <p:nvPr/>
        </p:nvSpPr>
        <p:spPr bwMode="auto">
          <a:xfrm>
            <a:off x="533400" y="76200"/>
            <a:ext cx="5032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latin typeface="Times New Roman" pitchFamily="18" charset="0"/>
                <a:cs typeface="Times New Roman" pitchFamily="18" charset="0"/>
              </a:rPr>
              <a:t>4. Regulation of Clotting</a:t>
            </a:r>
          </a:p>
        </p:txBody>
      </p:sp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457200" y="685800"/>
            <a:ext cx="68389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Antithrombin III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-   	 inhibits thrombin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                                	 (forms irreversible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                                  	  complex with it)</a:t>
            </a: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914400" y="1600200"/>
            <a:ext cx="33575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Also Blocks: XIIa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                 XIa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                      IXa, Xa</a:t>
            </a:r>
          </a:p>
        </p:txBody>
      </p:sp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2209800" y="2819400"/>
            <a:ext cx="55943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heparin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– enhances action of </a:t>
            </a:r>
          </a:p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		       Antithrombin III</a:t>
            </a:r>
          </a:p>
        </p:txBody>
      </p:sp>
      <p:sp>
        <p:nvSpPr>
          <p:cNvPr id="9" name="Oval 8"/>
          <p:cNvSpPr/>
          <p:nvPr/>
        </p:nvSpPr>
        <p:spPr>
          <a:xfrm>
            <a:off x="6096000" y="5943600"/>
            <a:ext cx="609600" cy="609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390" name="TextBox 9"/>
          <p:cNvSpPr txBox="1">
            <a:spLocks noChangeArrowheads="1"/>
          </p:cNvSpPr>
          <p:nvPr/>
        </p:nvSpPr>
        <p:spPr bwMode="auto">
          <a:xfrm>
            <a:off x="4267200" y="5867400"/>
            <a:ext cx="12906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Serine </a:t>
            </a:r>
          </a:p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protease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562600" y="6172200"/>
            <a:ext cx="8382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5867400" y="5105400"/>
            <a:ext cx="762000" cy="533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CLoT</a:t>
            </a:r>
          </a:p>
        </p:txBody>
      </p:sp>
      <p:grpSp>
        <p:nvGrpSpPr>
          <p:cNvPr id="16393" name="Group 23"/>
          <p:cNvGrpSpPr>
            <a:grpSpLocks/>
          </p:cNvGrpSpPr>
          <p:nvPr/>
        </p:nvGrpSpPr>
        <p:grpSpPr bwMode="auto">
          <a:xfrm>
            <a:off x="533400" y="3738563"/>
            <a:ext cx="4533900" cy="1914525"/>
            <a:chOff x="533400" y="3739060"/>
            <a:chExt cx="4533737" cy="1914136"/>
          </a:xfrm>
        </p:grpSpPr>
        <p:sp>
          <p:nvSpPr>
            <p:cNvPr id="16395" name="TextBox 5"/>
            <p:cNvSpPr txBox="1">
              <a:spLocks noChangeArrowheads="1"/>
            </p:cNvSpPr>
            <p:nvPr/>
          </p:nvSpPr>
          <p:spPr bwMode="auto">
            <a:xfrm>
              <a:off x="533400" y="3739060"/>
              <a:ext cx="237860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b. </a:t>
              </a:r>
              <a:r>
                <a:rPr lang="en-US" sz="2800" b="1" u="sng">
                  <a:latin typeface="Times New Roman" pitchFamily="18" charset="0"/>
                  <a:cs typeface="Times New Roman" pitchFamily="18" charset="0"/>
                </a:rPr>
                <a:t>Lysis of clot</a:t>
              </a:r>
            </a:p>
          </p:txBody>
        </p:sp>
        <p:sp>
          <p:nvSpPr>
            <p:cNvPr id="16396" name="TextBox 6"/>
            <p:cNvSpPr txBox="1">
              <a:spLocks noChangeArrowheads="1"/>
            </p:cNvSpPr>
            <p:nvPr/>
          </p:nvSpPr>
          <p:spPr bwMode="auto">
            <a:xfrm>
              <a:off x="1600200" y="4353846"/>
              <a:ext cx="142218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Plasmin</a:t>
              </a:r>
            </a:p>
          </p:txBody>
        </p:sp>
        <p:sp>
          <p:nvSpPr>
            <p:cNvPr id="16397" name="TextBox 7"/>
            <p:cNvSpPr txBox="1">
              <a:spLocks noChangeArrowheads="1"/>
            </p:cNvSpPr>
            <p:nvPr/>
          </p:nvSpPr>
          <p:spPr bwMode="auto">
            <a:xfrm>
              <a:off x="1676400" y="5129976"/>
              <a:ext cx="214033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latin typeface="Times New Roman" pitchFamily="18" charset="0"/>
                  <a:cs typeface="Times New Roman" pitchFamily="18" charset="0"/>
                </a:rPr>
                <a:t>Plasminogen</a:t>
              </a:r>
            </a:p>
          </p:txBody>
        </p:sp>
        <p:sp>
          <p:nvSpPr>
            <p:cNvPr id="16398" name="TextBox 16"/>
            <p:cNvSpPr txBox="1">
              <a:spLocks noChangeArrowheads="1"/>
            </p:cNvSpPr>
            <p:nvPr/>
          </p:nvSpPr>
          <p:spPr bwMode="auto">
            <a:xfrm>
              <a:off x="4191000" y="4033680"/>
              <a:ext cx="87613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TPA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rot="5400000">
              <a:off x="3619434" y="4605621"/>
              <a:ext cx="533292" cy="45718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 flipH="1" flipV="1">
              <a:off x="2149440" y="4332664"/>
              <a:ext cx="274581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 flipH="1" flipV="1">
              <a:off x="2149440" y="5170694"/>
              <a:ext cx="274581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Freeform 19"/>
          <p:cNvSpPr/>
          <p:nvPr/>
        </p:nvSpPr>
        <p:spPr>
          <a:xfrm>
            <a:off x="6477000" y="4267200"/>
            <a:ext cx="835025" cy="2022475"/>
          </a:xfrm>
          <a:custGeom>
            <a:avLst/>
            <a:gdLst>
              <a:gd name="connsiteX0" fmla="*/ 68239 w 834788"/>
              <a:gd name="connsiteY0" fmla="*/ 0 h 2022144"/>
              <a:gd name="connsiteX1" fmla="*/ 832513 w 834788"/>
              <a:gd name="connsiteY1" fmla="*/ 122830 h 2022144"/>
              <a:gd name="connsiteX2" fmla="*/ 81886 w 834788"/>
              <a:gd name="connsiteY2" fmla="*/ 368490 h 2022144"/>
              <a:gd name="connsiteX3" fmla="*/ 341194 w 834788"/>
              <a:gd name="connsiteY3" fmla="*/ 504968 h 2022144"/>
              <a:gd name="connsiteX4" fmla="*/ 109182 w 834788"/>
              <a:gd name="connsiteY4" fmla="*/ 600502 h 2022144"/>
              <a:gd name="connsiteX5" fmla="*/ 313898 w 834788"/>
              <a:gd name="connsiteY5" fmla="*/ 668741 h 2022144"/>
              <a:gd name="connsiteX6" fmla="*/ 136477 w 834788"/>
              <a:gd name="connsiteY6" fmla="*/ 764275 h 2022144"/>
              <a:gd name="connsiteX7" fmla="*/ 354842 w 834788"/>
              <a:gd name="connsiteY7" fmla="*/ 805218 h 2022144"/>
              <a:gd name="connsiteX8" fmla="*/ 177421 w 834788"/>
              <a:gd name="connsiteY8" fmla="*/ 914400 h 2022144"/>
              <a:gd name="connsiteX9" fmla="*/ 341194 w 834788"/>
              <a:gd name="connsiteY9" fmla="*/ 996287 h 2022144"/>
              <a:gd name="connsiteX10" fmla="*/ 177421 w 834788"/>
              <a:gd name="connsiteY10" fmla="*/ 1078174 h 2022144"/>
              <a:gd name="connsiteX11" fmla="*/ 327546 w 834788"/>
              <a:gd name="connsiteY11" fmla="*/ 1146412 h 2022144"/>
              <a:gd name="connsiteX12" fmla="*/ 204716 w 834788"/>
              <a:gd name="connsiteY12" fmla="*/ 1214651 h 2022144"/>
              <a:gd name="connsiteX13" fmla="*/ 327546 w 834788"/>
              <a:gd name="connsiteY13" fmla="*/ 1282890 h 2022144"/>
              <a:gd name="connsiteX14" fmla="*/ 232012 w 834788"/>
              <a:gd name="connsiteY14" fmla="*/ 1364777 h 2022144"/>
              <a:gd name="connsiteX15" fmla="*/ 368489 w 834788"/>
              <a:gd name="connsiteY15" fmla="*/ 1419368 h 2022144"/>
              <a:gd name="connsiteX16" fmla="*/ 204716 w 834788"/>
              <a:gd name="connsiteY16" fmla="*/ 1487606 h 2022144"/>
              <a:gd name="connsiteX17" fmla="*/ 327546 w 834788"/>
              <a:gd name="connsiteY17" fmla="*/ 1596789 h 2022144"/>
              <a:gd name="connsiteX18" fmla="*/ 232012 w 834788"/>
              <a:gd name="connsiteY18" fmla="*/ 1705971 h 2022144"/>
              <a:gd name="connsiteX19" fmla="*/ 313898 w 834788"/>
              <a:gd name="connsiteY19" fmla="*/ 1828800 h 2022144"/>
              <a:gd name="connsiteX20" fmla="*/ 245659 w 834788"/>
              <a:gd name="connsiteY20" fmla="*/ 1897039 h 2022144"/>
              <a:gd name="connsiteX21" fmla="*/ 313898 w 834788"/>
              <a:gd name="connsiteY21" fmla="*/ 1992574 h 2022144"/>
              <a:gd name="connsiteX22" fmla="*/ 163773 w 834788"/>
              <a:gd name="connsiteY22" fmla="*/ 2019869 h 2022144"/>
              <a:gd name="connsiteX23" fmla="*/ 204716 w 834788"/>
              <a:gd name="connsiteY23" fmla="*/ 2006221 h 2022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34788" h="2022144">
                <a:moveTo>
                  <a:pt x="68239" y="0"/>
                </a:moveTo>
                <a:cubicBezTo>
                  <a:pt x="449239" y="30707"/>
                  <a:pt x="830239" y="61415"/>
                  <a:pt x="832513" y="122830"/>
                </a:cubicBezTo>
                <a:cubicBezTo>
                  <a:pt x="834788" y="184245"/>
                  <a:pt x="163772" y="304800"/>
                  <a:pt x="81886" y="368490"/>
                </a:cubicBezTo>
                <a:cubicBezTo>
                  <a:pt x="0" y="432180"/>
                  <a:pt x="336645" y="466299"/>
                  <a:pt x="341194" y="504968"/>
                </a:cubicBezTo>
                <a:cubicBezTo>
                  <a:pt x="345743" y="543637"/>
                  <a:pt x="113731" y="573207"/>
                  <a:pt x="109182" y="600502"/>
                </a:cubicBezTo>
                <a:cubicBezTo>
                  <a:pt x="104633" y="627797"/>
                  <a:pt x="309349" y="641446"/>
                  <a:pt x="313898" y="668741"/>
                </a:cubicBezTo>
                <a:cubicBezTo>
                  <a:pt x="318447" y="696036"/>
                  <a:pt x="129653" y="741529"/>
                  <a:pt x="136477" y="764275"/>
                </a:cubicBezTo>
                <a:cubicBezTo>
                  <a:pt x="143301" y="787021"/>
                  <a:pt x="348018" y="780197"/>
                  <a:pt x="354842" y="805218"/>
                </a:cubicBezTo>
                <a:cubicBezTo>
                  <a:pt x="361666" y="830239"/>
                  <a:pt x="179696" y="882555"/>
                  <a:pt x="177421" y="914400"/>
                </a:cubicBezTo>
                <a:cubicBezTo>
                  <a:pt x="175146" y="946245"/>
                  <a:pt x="341194" y="968991"/>
                  <a:pt x="341194" y="996287"/>
                </a:cubicBezTo>
                <a:cubicBezTo>
                  <a:pt x="341194" y="1023583"/>
                  <a:pt x="179696" y="1053153"/>
                  <a:pt x="177421" y="1078174"/>
                </a:cubicBezTo>
                <a:cubicBezTo>
                  <a:pt x="175146" y="1103195"/>
                  <a:pt x="322997" y="1123666"/>
                  <a:pt x="327546" y="1146412"/>
                </a:cubicBezTo>
                <a:cubicBezTo>
                  <a:pt x="332095" y="1169158"/>
                  <a:pt x="204716" y="1191905"/>
                  <a:pt x="204716" y="1214651"/>
                </a:cubicBezTo>
                <a:cubicBezTo>
                  <a:pt x="204716" y="1237397"/>
                  <a:pt x="322997" y="1257869"/>
                  <a:pt x="327546" y="1282890"/>
                </a:cubicBezTo>
                <a:cubicBezTo>
                  <a:pt x="332095" y="1307911"/>
                  <a:pt x="225188" y="1342031"/>
                  <a:pt x="232012" y="1364777"/>
                </a:cubicBezTo>
                <a:cubicBezTo>
                  <a:pt x="238836" y="1387523"/>
                  <a:pt x="373038" y="1398897"/>
                  <a:pt x="368489" y="1419368"/>
                </a:cubicBezTo>
                <a:cubicBezTo>
                  <a:pt x="363940" y="1439839"/>
                  <a:pt x="211540" y="1458036"/>
                  <a:pt x="204716" y="1487606"/>
                </a:cubicBezTo>
                <a:cubicBezTo>
                  <a:pt x="197892" y="1517176"/>
                  <a:pt x="322997" y="1560395"/>
                  <a:pt x="327546" y="1596789"/>
                </a:cubicBezTo>
                <a:cubicBezTo>
                  <a:pt x="332095" y="1633183"/>
                  <a:pt x="234287" y="1667303"/>
                  <a:pt x="232012" y="1705971"/>
                </a:cubicBezTo>
                <a:cubicBezTo>
                  <a:pt x="229737" y="1744639"/>
                  <a:pt x="311624" y="1796955"/>
                  <a:pt x="313898" y="1828800"/>
                </a:cubicBezTo>
                <a:cubicBezTo>
                  <a:pt x="316172" y="1860645"/>
                  <a:pt x="245659" y="1869743"/>
                  <a:pt x="245659" y="1897039"/>
                </a:cubicBezTo>
                <a:cubicBezTo>
                  <a:pt x="245659" y="1924335"/>
                  <a:pt x="327546" y="1972102"/>
                  <a:pt x="313898" y="1992574"/>
                </a:cubicBezTo>
                <a:cubicBezTo>
                  <a:pt x="300250" y="2013046"/>
                  <a:pt x="181970" y="2017595"/>
                  <a:pt x="163773" y="2019869"/>
                </a:cubicBezTo>
                <a:cubicBezTo>
                  <a:pt x="145576" y="2022144"/>
                  <a:pt x="175146" y="2014182"/>
                  <a:pt x="204716" y="2006221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dhawanpu</dc:creator>
  <cp:lastModifiedBy>suriender kumar</cp:lastModifiedBy>
  <cp:revision>3</cp:revision>
  <dcterms:created xsi:type="dcterms:W3CDTF">2011-09-06T19:27:55Z</dcterms:created>
  <dcterms:modified xsi:type="dcterms:W3CDTF">2015-03-02T19:48:30Z</dcterms:modified>
</cp:coreProperties>
</file>